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28"/>
  </p:notesMasterIdLst>
  <p:sldIdLst>
    <p:sldId id="279" r:id="rId7"/>
    <p:sldId id="258" r:id="rId8"/>
    <p:sldId id="260" r:id="rId9"/>
    <p:sldId id="284" r:id="rId10"/>
    <p:sldId id="262" r:id="rId11"/>
    <p:sldId id="282" r:id="rId12"/>
    <p:sldId id="283" r:id="rId13"/>
    <p:sldId id="263" r:id="rId14"/>
    <p:sldId id="281" r:id="rId15"/>
    <p:sldId id="266" r:id="rId16"/>
    <p:sldId id="267" r:id="rId17"/>
    <p:sldId id="268" r:id="rId18"/>
    <p:sldId id="269" r:id="rId19"/>
    <p:sldId id="270" r:id="rId20"/>
    <p:sldId id="271" r:id="rId21"/>
    <p:sldId id="272" r:id="rId22"/>
    <p:sldId id="273" r:id="rId23"/>
    <p:sldId id="274" r:id="rId24"/>
    <p:sldId id="275" r:id="rId25"/>
    <p:sldId id="278" r:id="rId26"/>
    <p:sldId id="28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5" autoAdjust="0"/>
    <p:restoredTop sz="87433" autoAdjust="0"/>
  </p:normalViewPr>
  <p:slideViewPr>
    <p:cSldViewPr snapToGrid="0" showGuides="1">
      <p:cViewPr>
        <p:scale>
          <a:sx n="71" d="100"/>
          <a:sy n="71" d="100"/>
        </p:scale>
        <p:origin x="-246" y="-534"/>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26/11/2014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baseline="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1062244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86260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Quantify</a:t>
            </a:r>
            <a:r>
              <a:rPr lang="de-DE" i="0" baseline="0" dirty="0" smtClean="0"/>
              <a:t> your results if possible</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15</a:t>
            </a:fld>
            <a:endParaRPr lang="en-GB"/>
          </a:p>
        </p:txBody>
      </p:sp>
    </p:spTree>
    <p:extLst>
      <p:ext uri="{BB962C8B-B14F-4D97-AF65-F5344CB8AC3E}">
        <p14:creationId xmlns:p14="http://schemas.microsoft.com/office/powerpoint/2010/main" val="3690865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16</a:t>
            </a:fld>
            <a:endParaRPr lang="en-GB"/>
          </a:p>
        </p:txBody>
      </p:sp>
    </p:spTree>
    <p:extLst>
      <p:ext uri="{BB962C8B-B14F-4D97-AF65-F5344CB8AC3E}">
        <p14:creationId xmlns:p14="http://schemas.microsoft.com/office/powerpoint/2010/main" val="2916759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18</a:t>
            </a:fld>
            <a:endParaRPr lang="en-GB"/>
          </a:p>
        </p:txBody>
      </p:sp>
    </p:spTree>
    <p:extLst>
      <p:ext uri="{BB962C8B-B14F-4D97-AF65-F5344CB8AC3E}">
        <p14:creationId xmlns:p14="http://schemas.microsoft.com/office/powerpoint/2010/main" val="1697750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20</a:t>
            </a:fld>
            <a:endParaRPr lang="zh-TW" altLang="en-US"/>
          </a:p>
        </p:txBody>
      </p:sp>
    </p:spTree>
    <p:extLst>
      <p:ext uri="{BB962C8B-B14F-4D97-AF65-F5344CB8AC3E}">
        <p14:creationId xmlns:p14="http://schemas.microsoft.com/office/powerpoint/2010/main" val="4220204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presentation is relevant to trainers but not to SMEs</a:t>
            </a:r>
            <a:endParaRPr lang="en-GB" i="1" baseline="0" dirty="0" smtClean="0"/>
          </a:p>
        </p:txBody>
      </p:sp>
      <p:sp>
        <p:nvSpPr>
          <p:cNvPr id="4" name="Slide Number Placeholder 3"/>
          <p:cNvSpPr>
            <a:spLocks noGrp="1"/>
          </p:cNvSpPr>
          <p:nvPr>
            <p:ph type="sldNum" sz="quarter" idx="10"/>
          </p:nvPr>
        </p:nvSpPr>
        <p:spPr/>
        <p:txBody>
          <a:bodyPr/>
          <a:lstStyle/>
          <a:p>
            <a:fld id="{CCCBD52F-95FF-43A3-B975-909E50C13C92}" type="slidenum">
              <a:rPr lang="en-GB" smtClean="0"/>
              <a:t>3</a:t>
            </a:fld>
            <a:endParaRPr lang="en-GB"/>
          </a:p>
        </p:txBody>
      </p:sp>
    </p:spTree>
    <p:extLst>
      <p:ext uri="{BB962C8B-B14F-4D97-AF65-F5344CB8AC3E}">
        <p14:creationId xmlns:p14="http://schemas.microsoft.com/office/powerpoint/2010/main" val="3664841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smtClean="0"/>
              <a:t>This graph starts</a:t>
            </a:r>
            <a:r>
              <a:rPr lang="en-GB" i="0" baseline="0" dirty="0" smtClean="0"/>
              <a:t> at the point “Identify potential donors/grants”</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4</a:t>
            </a:fld>
            <a:endParaRPr lang="zh-TW" altLang="en-US"/>
          </a:p>
        </p:txBody>
      </p:sp>
    </p:spTree>
    <p:extLst>
      <p:ext uri="{BB962C8B-B14F-4D97-AF65-F5344CB8AC3E}">
        <p14:creationId xmlns:p14="http://schemas.microsoft.com/office/powerpoint/2010/main" val="300182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baseline="0" dirty="0" smtClean="0"/>
              <a:t>Important to a) meet donor’s requirements for format of proposal and b) to meet the deadline </a:t>
            </a:r>
            <a:endParaRPr lang="en-GB"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5</a:t>
            </a:fld>
            <a:endParaRPr lang="en-GB"/>
          </a:p>
        </p:txBody>
      </p:sp>
    </p:spTree>
    <p:extLst>
      <p:ext uri="{BB962C8B-B14F-4D97-AF65-F5344CB8AC3E}">
        <p14:creationId xmlns:p14="http://schemas.microsoft.com/office/powerpoint/2010/main" val="806695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6</a:t>
            </a:fld>
            <a:endParaRPr lang="en-GB"/>
          </a:p>
        </p:txBody>
      </p:sp>
    </p:spTree>
    <p:extLst>
      <p:ext uri="{BB962C8B-B14F-4D97-AF65-F5344CB8AC3E}">
        <p14:creationId xmlns:p14="http://schemas.microsoft.com/office/powerpoint/2010/main" val="1532666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7</a:t>
            </a:fld>
            <a:endParaRPr lang="zh-TW" altLang="en-US"/>
          </a:p>
        </p:txBody>
      </p:sp>
    </p:spTree>
    <p:extLst>
      <p:ext uri="{BB962C8B-B14F-4D97-AF65-F5344CB8AC3E}">
        <p14:creationId xmlns:p14="http://schemas.microsoft.com/office/powerpoint/2010/main" val="538757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3995933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9</a:t>
            </a:fld>
            <a:endParaRPr lang="en-GB"/>
          </a:p>
        </p:txBody>
      </p:sp>
    </p:spTree>
    <p:extLst>
      <p:ext uri="{BB962C8B-B14F-4D97-AF65-F5344CB8AC3E}">
        <p14:creationId xmlns:p14="http://schemas.microsoft.com/office/powerpoint/2010/main" val="4972505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26/11/2014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628348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203576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283687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739209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9809737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426280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154390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58716355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3734864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455921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26/11/2014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8845066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95535829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98927204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22880157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9557879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26/11/2014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26/11/2014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26/11/2014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26/11/2014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26/11/2014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26/11/2014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086069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26/11/2014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26/11/2014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1444611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26/11/2014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414681926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fao.org/forestry/eu-flegt/e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4248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Organising your proposal (1/8)</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smtClean="0"/>
              <a:t>Each funding agency will usually have its own requirements, but there are several elements of a proposal that are fairly standard:</a:t>
            </a:r>
          </a:p>
          <a:p>
            <a:pPr lvl="1">
              <a:buFont typeface="Wingdings" panose="05000000000000000000" pitchFamily="2" charset="2"/>
              <a:buChar char="§"/>
            </a:pPr>
            <a:r>
              <a:rPr lang="en-GB" dirty="0" smtClean="0"/>
              <a:t>Executive summary</a:t>
            </a:r>
          </a:p>
          <a:p>
            <a:pPr lvl="1">
              <a:buFont typeface="Wingdings" panose="05000000000000000000" pitchFamily="2" charset="2"/>
              <a:buChar char="§"/>
            </a:pPr>
            <a:r>
              <a:rPr lang="en-GB" dirty="0" smtClean="0"/>
              <a:t>Introduction (statement of the problem, purpose of the project)</a:t>
            </a:r>
          </a:p>
          <a:p>
            <a:pPr lvl="1">
              <a:buFont typeface="Wingdings" panose="05000000000000000000" pitchFamily="2" charset="2"/>
              <a:buChar char="§"/>
            </a:pPr>
            <a:r>
              <a:rPr lang="en-GB" dirty="0" smtClean="0"/>
              <a:t>Project narrative (objectives, target audience, methodologies, outcomes, timeframe)</a:t>
            </a:r>
          </a:p>
          <a:p>
            <a:pPr lvl="1">
              <a:buFont typeface="Wingdings" panose="05000000000000000000" pitchFamily="2" charset="2"/>
              <a:buChar char="§"/>
            </a:pPr>
            <a:r>
              <a:rPr lang="en-GB" dirty="0" smtClean="0"/>
              <a:t>Personnel</a:t>
            </a:r>
          </a:p>
          <a:p>
            <a:pPr lvl="1">
              <a:buFont typeface="Wingdings" panose="05000000000000000000" pitchFamily="2" charset="2"/>
              <a:buChar char="§"/>
            </a:pPr>
            <a:r>
              <a:rPr lang="en-GB" dirty="0" smtClean="0"/>
              <a:t>Budget and budget justification </a:t>
            </a:r>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10</a:t>
            </a:fld>
            <a:endParaRPr lang="zh-TW" altLang="en-US"/>
          </a:p>
        </p:txBody>
      </p:sp>
    </p:spTree>
    <p:extLst>
      <p:ext uri="{BB962C8B-B14F-4D97-AF65-F5344CB8AC3E}">
        <p14:creationId xmlns:p14="http://schemas.microsoft.com/office/powerpoint/2010/main" val="3173355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Organising your proposal (2/8)</a:t>
            </a:r>
            <a:endParaRPr lang="en-GB" dirty="0">
              <a:solidFill>
                <a:srgbClr val="006600"/>
              </a:solidFill>
            </a:endParaRPr>
          </a:p>
        </p:txBody>
      </p:sp>
      <p:sp>
        <p:nvSpPr>
          <p:cNvPr id="3" name="Content Placeholder 2"/>
          <p:cNvSpPr>
            <a:spLocks noGrp="1"/>
          </p:cNvSpPr>
          <p:nvPr>
            <p:ph idx="1"/>
          </p:nvPr>
        </p:nvSpPr>
        <p:spPr>
          <a:xfrm>
            <a:off x="343347" y="2206625"/>
            <a:ext cx="10063395" cy="4997152"/>
          </a:xfrm>
        </p:spPr>
        <p:txBody>
          <a:bodyPr>
            <a:normAutofit/>
          </a:bodyPr>
          <a:lstStyle/>
          <a:p>
            <a:r>
              <a:rPr lang="en-GB" b="1" dirty="0" smtClean="0">
                <a:solidFill>
                  <a:srgbClr val="006600"/>
                </a:solidFill>
              </a:rPr>
              <a:t>Executive summary: </a:t>
            </a:r>
            <a:r>
              <a:rPr lang="en-GB" dirty="0" smtClean="0"/>
              <a:t>gives a first impression of your proposal</a:t>
            </a:r>
          </a:p>
          <a:p>
            <a:pPr lvl="1">
              <a:buFont typeface="Wingdings" panose="05000000000000000000" pitchFamily="2" charset="2"/>
              <a:buChar char="§"/>
            </a:pPr>
            <a:r>
              <a:rPr lang="en-GB" dirty="0" smtClean="0"/>
              <a:t>You</a:t>
            </a:r>
            <a:r>
              <a:rPr lang="en-GB" dirty="0" smtClean="0">
                <a:solidFill>
                  <a:srgbClr val="FF0000"/>
                </a:solidFill>
              </a:rPr>
              <a:t> </a:t>
            </a:r>
            <a:r>
              <a:rPr lang="en-GB" dirty="0" smtClean="0"/>
              <a:t>need to make sure that the readers will have a general understanding of </a:t>
            </a:r>
            <a:r>
              <a:rPr lang="en-GB" dirty="0"/>
              <a:t>t</a:t>
            </a:r>
            <a:r>
              <a:rPr lang="en-GB" dirty="0" smtClean="0"/>
              <a:t>he purpose, target audience and methodology of the proposal (brief information only).</a:t>
            </a:r>
          </a:p>
          <a:p>
            <a:r>
              <a:rPr lang="en-GB" b="1" dirty="0" smtClean="0">
                <a:solidFill>
                  <a:srgbClr val="006600"/>
                </a:solidFill>
              </a:rPr>
              <a:t>Introduction: </a:t>
            </a:r>
            <a:r>
              <a:rPr lang="en-GB" dirty="0" smtClean="0"/>
              <a:t>covers key elements of your proposal</a:t>
            </a:r>
            <a:endParaRPr lang="en-GB" strike="sngStrike" dirty="0" smtClean="0">
              <a:solidFill>
                <a:srgbClr val="FF0000"/>
              </a:solidFill>
            </a:endParaRPr>
          </a:p>
          <a:p>
            <a:pPr lvl="1">
              <a:buFont typeface="Wingdings" panose="05000000000000000000" pitchFamily="2" charset="2"/>
              <a:buChar char="§"/>
            </a:pPr>
            <a:r>
              <a:rPr lang="en-GB" dirty="0" smtClean="0"/>
              <a:t>Statement of the problem, the purpose of the project, significance, goals</a:t>
            </a:r>
          </a:p>
          <a:p>
            <a:pPr lvl="1">
              <a:buFont typeface="Wingdings" panose="05000000000000000000" pitchFamily="2" charset="2"/>
              <a:buChar char="§"/>
            </a:pPr>
            <a:r>
              <a:rPr lang="en-GB" dirty="0" smtClean="0"/>
              <a:t>The statement of the</a:t>
            </a:r>
            <a:r>
              <a:rPr lang="en-GB" dirty="0" smtClean="0">
                <a:solidFill>
                  <a:srgbClr val="FF0000"/>
                </a:solidFill>
              </a:rPr>
              <a:t> </a:t>
            </a:r>
            <a:r>
              <a:rPr lang="en-GB" dirty="0" smtClean="0"/>
              <a:t>problem should provide a background and rationale for the project and establish the need and relevance of the activities you are proposing.</a:t>
            </a:r>
          </a:p>
          <a:p>
            <a:pPr lvl="1">
              <a:buFont typeface="Wingdings" panose="05000000000000000000" pitchFamily="2" charset="2"/>
              <a:buChar char="§"/>
            </a:pPr>
            <a:r>
              <a:rPr lang="en-GB" dirty="0" smtClean="0"/>
              <a:t>The goals should identify the anticipated outcomes and should match the needs identified in the statement of problem. </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11</a:t>
            </a:fld>
            <a:endParaRPr lang="zh-TW" altLang="en-US"/>
          </a:p>
        </p:txBody>
      </p:sp>
    </p:spTree>
    <p:extLst>
      <p:ext uri="{BB962C8B-B14F-4D97-AF65-F5344CB8AC3E}">
        <p14:creationId xmlns:p14="http://schemas.microsoft.com/office/powerpoint/2010/main" val="118973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Organising your </a:t>
            </a:r>
            <a:r>
              <a:rPr lang="en-GB" dirty="0" smtClean="0">
                <a:solidFill>
                  <a:srgbClr val="006600"/>
                </a:solidFill>
              </a:rPr>
              <a:t>proposal (3/8)</a:t>
            </a:r>
            <a:endParaRPr lang="en-GB" dirty="0">
              <a:solidFill>
                <a:srgbClr val="006600"/>
              </a:solidFill>
            </a:endParaRPr>
          </a:p>
        </p:txBody>
      </p:sp>
      <p:sp>
        <p:nvSpPr>
          <p:cNvPr id="3" name="Content Placeholder 2"/>
          <p:cNvSpPr>
            <a:spLocks noGrp="1"/>
          </p:cNvSpPr>
          <p:nvPr>
            <p:ph idx="1"/>
          </p:nvPr>
        </p:nvSpPr>
        <p:spPr>
          <a:xfrm>
            <a:off x="343348" y="2122714"/>
            <a:ext cx="9245152" cy="4925144"/>
          </a:xfrm>
        </p:spPr>
        <p:txBody>
          <a:bodyPr>
            <a:normAutofit/>
          </a:bodyPr>
          <a:lstStyle/>
          <a:p>
            <a:r>
              <a:rPr lang="en-GB" b="1" dirty="0" smtClean="0">
                <a:solidFill>
                  <a:srgbClr val="006600"/>
                </a:solidFill>
              </a:rPr>
              <a:t>Project narrative:</a:t>
            </a:r>
            <a:r>
              <a:rPr lang="en-GB" b="1" dirty="0" smtClean="0">
                <a:solidFill>
                  <a:srgbClr val="FF0000"/>
                </a:solidFill>
              </a:rPr>
              <a:t> </a:t>
            </a:r>
            <a:r>
              <a:rPr lang="en-GB" dirty="0" smtClean="0"/>
              <a:t>is a major part of your proposal, should provide all the details and elaborate the following:</a:t>
            </a:r>
          </a:p>
          <a:p>
            <a:pPr lvl="1">
              <a:buFont typeface="Wingdings" panose="05000000000000000000" pitchFamily="2" charset="2"/>
              <a:buChar char="§"/>
            </a:pPr>
            <a:r>
              <a:rPr lang="en-GB" b="1" dirty="0" smtClean="0">
                <a:solidFill>
                  <a:srgbClr val="006600"/>
                </a:solidFill>
              </a:rPr>
              <a:t>Objectives: </a:t>
            </a:r>
            <a:r>
              <a:rPr lang="en-GB" dirty="0" smtClean="0"/>
              <a:t>what is the purpose of your proposal?</a:t>
            </a:r>
          </a:p>
          <a:p>
            <a:pPr lvl="1">
              <a:buFont typeface="Wingdings" panose="05000000000000000000" pitchFamily="2" charset="2"/>
              <a:buChar char="§"/>
            </a:pPr>
            <a:r>
              <a:rPr lang="en-GB" b="1" dirty="0" smtClean="0">
                <a:solidFill>
                  <a:srgbClr val="006600"/>
                </a:solidFill>
              </a:rPr>
              <a:t>Target audience: </a:t>
            </a:r>
            <a:r>
              <a:rPr lang="en-GB" dirty="0" smtClean="0"/>
              <a:t>who are they? </a:t>
            </a:r>
          </a:p>
          <a:p>
            <a:pPr lvl="1">
              <a:buFont typeface="Wingdings" panose="05000000000000000000" pitchFamily="2" charset="2"/>
              <a:buChar char="§"/>
            </a:pPr>
            <a:r>
              <a:rPr lang="en-GB" b="1" dirty="0" smtClean="0">
                <a:solidFill>
                  <a:srgbClr val="006600"/>
                </a:solidFill>
              </a:rPr>
              <a:t>Methodologies: </a:t>
            </a:r>
            <a:r>
              <a:rPr lang="en-GB" dirty="0" smtClean="0"/>
              <a:t>what activities are you going to carry out?</a:t>
            </a:r>
          </a:p>
          <a:p>
            <a:pPr lvl="1">
              <a:buFont typeface="Wingdings" panose="05000000000000000000" pitchFamily="2" charset="2"/>
              <a:buChar char="§"/>
            </a:pPr>
            <a:r>
              <a:rPr lang="en-GB" b="1" dirty="0" smtClean="0">
                <a:solidFill>
                  <a:srgbClr val="006600"/>
                </a:solidFill>
              </a:rPr>
              <a:t>Outcomes/results: </a:t>
            </a:r>
            <a:r>
              <a:rPr lang="en-GB" dirty="0" smtClean="0"/>
              <a:t>what do you expect to achieve? Quantify if possible e.g. X number of SMEs will be trained </a:t>
            </a:r>
          </a:p>
          <a:p>
            <a:pPr lvl="1">
              <a:buFont typeface="Wingdings" panose="05000000000000000000" pitchFamily="2" charset="2"/>
              <a:buChar char="§"/>
            </a:pPr>
            <a:r>
              <a:rPr lang="en-GB" b="1" dirty="0" smtClean="0">
                <a:solidFill>
                  <a:srgbClr val="006600"/>
                </a:solidFill>
              </a:rPr>
              <a:t>Timeframe: </a:t>
            </a:r>
            <a:r>
              <a:rPr lang="en-GB" dirty="0" smtClean="0"/>
              <a:t>when will your project start and finish? At what time you will carry out what activity?</a:t>
            </a:r>
          </a:p>
          <a:p>
            <a:pPr lvl="1"/>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12</a:t>
            </a:fld>
            <a:endParaRPr lang="zh-TW" altLang="en-US"/>
          </a:p>
        </p:txBody>
      </p:sp>
    </p:spTree>
    <p:extLst>
      <p:ext uri="{BB962C8B-B14F-4D97-AF65-F5344CB8AC3E}">
        <p14:creationId xmlns:p14="http://schemas.microsoft.com/office/powerpoint/2010/main" val="745886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Organising your proposal (4/8)</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b="1" dirty="0">
                <a:solidFill>
                  <a:srgbClr val="006600"/>
                </a:solidFill>
              </a:rPr>
              <a:t>Example of objectives:</a:t>
            </a:r>
          </a:p>
          <a:p>
            <a:pPr lvl="1">
              <a:buFont typeface="Wingdings" panose="05000000000000000000" pitchFamily="2" charset="2"/>
              <a:buChar char="§"/>
            </a:pPr>
            <a:r>
              <a:rPr lang="en-GB" dirty="0"/>
              <a:t>Develop locally-based expertise which can provide ongoing, high quality support to stakeholders, improving understanding of evolving markets and policies and greater support for </a:t>
            </a:r>
            <a:r>
              <a:rPr lang="en-GB" dirty="0" smtClean="0"/>
              <a:t>FLEGT</a:t>
            </a:r>
            <a:endParaRPr lang="en-GB" strike="sngStrike" dirty="0">
              <a:solidFill>
                <a:srgbClr val="FF0000"/>
              </a:solidFill>
            </a:endParaRPr>
          </a:p>
          <a:p>
            <a:pPr lvl="1">
              <a:buFont typeface="Wingdings" panose="05000000000000000000" pitchFamily="2" charset="2"/>
              <a:buChar char="§"/>
            </a:pPr>
            <a:r>
              <a:rPr lang="en-GB" dirty="0"/>
              <a:t>Identify and support implementation of practical and locally appropriate methods for excluding illegal timber from supply </a:t>
            </a:r>
            <a:r>
              <a:rPr lang="en-GB" dirty="0" smtClean="0"/>
              <a:t>chains</a:t>
            </a:r>
            <a:endParaRPr lang="en-GB" dirty="0"/>
          </a:p>
          <a:p>
            <a:pPr lvl="1">
              <a:buFont typeface="Wingdings" panose="05000000000000000000" pitchFamily="2" charset="2"/>
              <a:buChar char="§"/>
            </a:pPr>
            <a:r>
              <a:rPr lang="en-GB" dirty="0"/>
              <a:t>Support greater involvement of small and medium sized enterprises (SMEs) in markets for legally verified wood </a:t>
            </a:r>
            <a:r>
              <a:rPr lang="en-GB" dirty="0" smtClean="0"/>
              <a:t>products</a:t>
            </a:r>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13</a:t>
            </a:fld>
            <a:endParaRPr lang="zh-TW" altLang="en-US"/>
          </a:p>
        </p:txBody>
      </p:sp>
    </p:spTree>
    <p:extLst>
      <p:ext uri="{BB962C8B-B14F-4D97-AF65-F5344CB8AC3E}">
        <p14:creationId xmlns:p14="http://schemas.microsoft.com/office/powerpoint/2010/main" val="1848748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Organising your proposal (5/8)</a:t>
            </a:r>
            <a:endParaRPr lang="en-GB" dirty="0">
              <a:solidFill>
                <a:srgbClr val="006600"/>
              </a:solidFill>
            </a:endParaRPr>
          </a:p>
        </p:txBody>
      </p:sp>
      <p:sp>
        <p:nvSpPr>
          <p:cNvPr id="3" name="Content Placeholder 2"/>
          <p:cNvSpPr>
            <a:spLocks noGrp="1"/>
          </p:cNvSpPr>
          <p:nvPr>
            <p:ph idx="1"/>
          </p:nvPr>
        </p:nvSpPr>
        <p:spPr/>
        <p:txBody>
          <a:bodyPr/>
          <a:lstStyle/>
          <a:p>
            <a:r>
              <a:rPr lang="en-GB" b="1" dirty="0" smtClean="0">
                <a:solidFill>
                  <a:srgbClr val="006600"/>
                </a:solidFill>
              </a:rPr>
              <a:t>Example of target groups:</a:t>
            </a:r>
          </a:p>
          <a:p>
            <a:pPr lvl="1">
              <a:buFont typeface="Wingdings" panose="05000000000000000000" pitchFamily="2" charset="2"/>
              <a:buChar char="§"/>
            </a:pPr>
            <a:r>
              <a:rPr lang="en-GB" dirty="0"/>
              <a:t>Industry (including SMEs) wishing to transition </a:t>
            </a:r>
            <a:r>
              <a:rPr lang="en-GB" dirty="0" smtClean="0"/>
              <a:t>into legal sourcing</a:t>
            </a:r>
          </a:p>
          <a:p>
            <a:pPr lvl="1">
              <a:buFont typeface="Wingdings" panose="05000000000000000000" pitchFamily="2" charset="2"/>
              <a:buChar char="§"/>
            </a:pPr>
            <a:r>
              <a:rPr lang="en-GB" dirty="0" smtClean="0"/>
              <a:t>Governments </a:t>
            </a:r>
            <a:r>
              <a:rPr lang="en-GB" dirty="0"/>
              <a:t>which wish to create policies to support such a transition in a cost-effective </a:t>
            </a:r>
            <a:r>
              <a:rPr lang="en-GB" dirty="0" smtClean="0"/>
              <a:t>manner</a:t>
            </a:r>
            <a:endParaRPr lang="en-GB" strike="sngStrike" dirty="0" smtClean="0"/>
          </a:p>
          <a:p>
            <a:pPr lvl="1">
              <a:buFont typeface="Wingdings" panose="05000000000000000000" pitchFamily="2" charset="2"/>
              <a:buChar char="§"/>
            </a:pPr>
            <a:r>
              <a:rPr lang="en-GB" dirty="0" smtClean="0"/>
              <a:t>Civil </a:t>
            </a:r>
            <a:r>
              <a:rPr lang="en-GB" dirty="0"/>
              <a:t>society engaged in </a:t>
            </a:r>
            <a:r>
              <a:rPr lang="en-GB" dirty="0" smtClean="0"/>
              <a:t>FLEGT </a:t>
            </a:r>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14</a:t>
            </a:fld>
            <a:endParaRPr lang="zh-TW" altLang="en-US"/>
          </a:p>
        </p:txBody>
      </p:sp>
    </p:spTree>
    <p:extLst>
      <p:ext uri="{BB962C8B-B14F-4D97-AF65-F5344CB8AC3E}">
        <p14:creationId xmlns:p14="http://schemas.microsoft.com/office/powerpoint/2010/main" val="6873152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Organising your proposal (6/8)</a:t>
            </a:r>
            <a:endParaRPr lang="en-GB" dirty="0">
              <a:solidFill>
                <a:srgbClr val="006600"/>
              </a:solidFill>
            </a:endParaRPr>
          </a:p>
        </p:txBody>
      </p:sp>
      <p:sp>
        <p:nvSpPr>
          <p:cNvPr id="3" name="Content Placeholder 2"/>
          <p:cNvSpPr>
            <a:spLocks noGrp="1"/>
          </p:cNvSpPr>
          <p:nvPr>
            <p:ph idx="1"/>
          </p:nvPr>
        </p:nvSpPr>
        <p:spPr>
          <a:xfrm>
            <a:off x="343348" y="2220517"/>
            <a:ext cx="11505304" cy="4272358"/>
          </a:xfrm>
        </p:spPr>
        <p:txBody>
          <a:bodyPr>
            <a:normAutofit fontScale="92500" lnSpcReduction="10000"/>
          </a:bodyPr>
          <a:lstStyle/>
          <a:p>
            <a:r>
              <a:rPr lang="en-GB" b="1" dirty="0" smtClean="0">
                <a:solidFill>
                  <a:srgbClr val="006600"/>
                </a:solidFill>
              </a:rPr>
              <a:t>Example of outcomes/results</a:t>
            </a:r>
          </a:p>
          <a:p>
            <a:pPr lvl="1">
              <a:buFont typeface="Wingdings" panose="05000000000000000000" pitchFamily="2" charset="2"/>
              <a:buChar char="§"/>
            </a:pPr>
            <a:r>
              <a:rPr lang="en-GB" sz="2600" dirty="0" smtClean="0"/>
              <a:t>Increased </a:t>
            </a:r>
            <a:r>
              <a:rPr lang="en-GB" sz="2600" dirty="0"/>
              <a:t>awareness and local capacity to understand relevance of FLEGT and market developments to industry and </a:t>
            </a:r>
            <a:r>
              <a:rPr lang="en-GB" sz="2600" dirty="0" smtClean="0"/>
              <a:t>trade, e.g. at least 20 SMEs have participated training relating to EU TR requirements</a:t>
            </a:r>
            <a:endParaRPr lang="en-GB" sz="2600" strike="sngStrike" dirty="0" smtClean="0"/>
          </a:p>
          <a:p>
            <a:pPr lvl="1">
              <a:buFont typeface="Wingdings" panose="05000000000000000000" pitchFamily="2" charset="2"/>
              <a:buChar char="§"/>
            </a:pPr>
            <a:r>
              <a:rPr lang="en-GB" sz="2600" dirty="0" smtClean="0"/>
              <a:t>Better </a:t>
            </a:r>
            <a:r>
              <a:rPr lang="en-GB" sz="2600" dirty="0"/>
              <a:t>understanding and increased transparency of supply chains for timber in potential VPA countries and major processing </a:t>
            </a:r>
            <a:r>
              <a:rPr lang="en-GB" sz="2600" dirty="0" smtClean="0"/>
              <a:t>countries, e.g. at least 10 companies in processing countries have carried out supply chain mapping</a:t>
            </a:r>
          </a:p>
          <a:p>
            <a:pPr lvl="1">
              <a:buFont typeface="Wingdings" panose="05000000000000000000" pitchFamily="2" charset="2"/>
              <a:buChar char="§"/>
            </a:pPr>
            <a:r>
              <a:rPr lang="en-GB" sz="2600" dirty="0" smtClean="0"/>
              <a:t>Greater </a:t>
            </a:r>
            <a:r>
              <a:rPr lang="en-GB" sz="2600" dirty="0"/>
              <a:t>engagement by the private sector in producing and processing countries in implementing supply chain controls and the development of associated private sector legality </a:t>
            </a:r>
            <a:r>
              <a:rPr lang="en-GB" sz="2600" dirty="0" smtClean="0"/>
              <a:t>schemes</a:t>
            </a:r>
            <a:endParaRPr lang="en-GB" sz="2600" dirty="0"/>
          </a:p>
          <a:p>
            <a:pPr lvl="1">
              <a:buFont typeface="Wingdings" panose="05000000000000000000" pitchFamily="2" charset="2"/>
              <a:buChar char="§"/>
            </a:pPr>
            <a:r>
              <a:rPr lang="en-GB" sz="2600" dirty="0" smtClean="0"/>
              <a:t>Increased </a:t>
            </a:r>
            <a:r>
              <a:rPr lang="en-GB" sz="2600" dirty="0"/>
              <a:t>ability of SMEs to transition towards timber </a:t>
            </a:r>
            <a:r>
              <a:rPr lang="en-GB" sz="2600" dirty="0" smtClean="0"/>
              <a:t>legality, e.g. at least 10 SMEs are able to supply legal timber </a:t>
            </a:r>
            <a:endParaRPr lang="en-GB" sz="26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15</a:t>
            </a:fld>
            <a:endParaRPr lang="zh-TW" altLang="en-US"/>
          </a:p>
        </p:txBody>
      </p:sp>
    </p:spTree>
    <p:extLst>
      <p:ext uri="{BB962C8B-B14F-4D97-AF65-F5344CB8AC3E}">
        <p14:creationId xmlns:p14="http://schemas.microsoft.com/office/powerpoint/2010/main" val="782165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Organising your proposal (7/8)</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b="1" dirty="0" smtClean="0">
                <a:solidFill>
                  <a:srgbClr val="006600"/>
                </a:solidFill>
              </a:rPr>
              <a:t>Example of methodology</a:t>
            </a:r>
          </a:p>
          <a:p>
            <a:pPr lvl="1">
              <a:buFont typeface="Wingdings" panose="05000000000000000000" pitchFamily="2" charset="2"/>
              <a:buChar char="§"/>
            </a:pPr>
            <a:r>
              <a:rPr lang="en-GB" b="1" dirty="0">
                <a:solidFill>
                  <a:srgbClr val="006600"/>
                </a:solidFill>
              </a:rPr>
              <a:t>Action </a:t>
            </a:r>
            <a:r>
              <a:rPr lang="en-GB" b="1" dirty="0" smtClean="0">
                <a:solidFill>
                  <a:srgbClr val="006600"/>
                </a:solidFill>
              </a:rPr>
              <a:t>1: </a:t>
            </a:r>
            <a:r>
              <a:rPr lang="en-GB" dirty="0"/>
              <a:t>Development of supply chain control mechanisms: This activity will be carried out through </a:t>
            </a:r>
            <a:r>
              <a:rPr lang="en-GB" b="1" dirty="0">
                <a:solidFill>
                  <a:srgbClr val="006600"/>
                </a:solidFill>
              </a:rPr>
              <a:t>research, desk studies and pilot testing</a:t>
            </a:r>
            <a:r>
              <a:rPr lang="en-GB" dirty="0"/>
              <a:t>. Background desk studies will include review of</a:t>
            </a:r>
            <a:r>
              <a:rPr lang="en-GB" dirty="0" smtClean="0"/>
              <a:t>: </a:t>
            </a:r>
          </a:p>
          <a:p>
            <a:pPr lvl="2"/>
            <a:r>
              <a:rPr lang="en-GB" sz="2400" dirty="0"/>
              <a:t>current and emerging market demand for legal timber in the EU (and the US) based on analysis of legislation and policy (e.g. public procurement policy, private purchasing policies etc…) </a:t>
            </a:r>
          </a:p>
          <a:p>
            <a:pPr lvl="2"/>
            <a:r>
              <a:rPr lang="en-GB" sz="2400" dirty="0"/>
              <a:t>existing tools and methods to exclude illegal timber from supply chains looking at their requirements, effectiveness, relevance to producing, processing and consuming countries and current uptake</a:t>
            </a:r>
            <a:r>
              <a:rPr lang="en-GB" sz="2400" strike="sngStrike" dirty="0">
                <a:solidFill>
                  <a:srgbClr val="FF0000"/>
                </a:solidFill>
              </a:rPr>
              <a:t>.</a:t>
            </a:r>
            <a:r>
              <a:rPr lang="en-GB" sz="2400" dirty="0"/>
              <a:t> </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16</a:t>
            </a:fld>
            <a:endParaRPr lang="zh-TW" altLang="en-US"/>
          </a:p>
        </p:txBody>
      </p:sp>
    </p:spTree>
    <p:extLst>
      <p:ext uri="{BB962C8B-B14F-4D97-AF65-F5344CB8AC3E}">
        <p14:creationId xmlns:p14="http://schemas.microsoft.com/office/powerpoint/2010/main" val="330928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97971"/>
            <a:ext cx="12192000" cy="6955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stretch>
            <a:fillRect/>
          </a:stretch>
        </p:blipFill>
        <p:spPr>
          <a:xfrm>
            <a:off x="810503" y="633842"/>
            <a:ext cx="9666549" cy="6091037"/>
          </a:xfrm>
          <a:prstGeom prst="rect">
            <a:avLst/>
          </a:prstGeom>
        </p:spPr>
      </p:pic>
      <p:sp>
        <p:nvSpPr>
          <p:cNvPr id="5" name="TextBox 4"/>
          <p:cNvSpPr txBox="1"/>
          <p:nvPr/>
        </p:nvSpPr>
        <p:spPr>
          <a:xfrm>
            <a:off x="848512" y="172177"/>
            <a:ext cx="3168352" cy="461665"/>
          </a:xfrm>
          <a:prstGeom prst="rect">
            <a:avLst/>
          </a:prstGeom>
          <a:solidFill>
            <a:schemeClr val="accent1">
              <a:lumMod val="40000"/>
              <a:lumOff val="60000"/>
            </a:schemeClr>
          </a:solidFill>
        </p:spPr>
        <p:txBody>
          <a:bodyPr wrap="square" rtlCol="0">
            <a:spAutoFit/>
          </a:bodyPr>
          <a:lstStyle/>
          <a:p>
            <a:r>
              <a:rPr lang="en-GB" sz="2400" dirty="0"/>
              <a:t>Example of timeframe</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17</a:t>
            </a:fld>
            <a:endParaRPr lang="zh-TW" altLang="en-US"/>
          </a:p>
        </p:txBody>
      </p:sp>
    </p:spTree>
    <p:extLst>
      <p:ext uri="{BB962C8B-B14F-4D97-AF65-F5344CB8AC3E}">
        <p14:creationId xmlns:p14="http://schemas.microsoft.com/office/powerpoint/2010/main" val="758572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Organising your </a:t>
            </a:r>
            <a:r>
              <a:rPr lang="en-GB" dirty="0" smtClean="0">
                <a:solidFill>
                  <a:srgbClr val="006600"/>
                </a:solidFill>
              </a:rPr>
              <a:t>proposal (8/8)</a:t>
            </a:r>
            <a:endParaRPr lang="en-GB" dirty="0">
              <a:solidFill>
                <a:srgbClr val="006600"/>
              </a:solidFill>
            </a:endParaRPr>
          </a:p>
        </p:txBody>
      </p:sp>
      <p:sp>
        <p:nvSpPr>
          <p:cNvPr id="3" name="Content Placeholder 2"/>
          <p:cNvSpPr>
            <a:spLocks noGrp="1"/>
          </p:cNvSpPr>
          <p:nvPr>
            <p:ph idx="1"/>
          </p:nvPr>
        </p:nvSpPr>
        <p:spPr/>
        <p:txBody>
          <a:bodyPr/>
          <a:lstStyle/>
          <a:p>
            <a:r>
              <a:rPr lang="en-GB" b="1" dirty="0" smtClean="0">
                <a:solidFill>
                  <a:srgbClr val="006600"/>
                </a:solidFill>
              </a:rPr>
              <a:t>Personnel:</a:t>
            </a:r>
          </a:p>
          <a:p>
            <a:pPr lvl="1">
              <a:buFont typeface="Wingdings" panose="05000000000000000000" pitchFamily="2" charset="2"/>
              <a:buChar char="§"/>
            </a:pPr>
            <a:r>
              <a:rPr lang="en-GB" dirty="0" smtClean="0"/>
              <a:t>Explain staffing requirements and make sure that staffing makes sense (their number, skills and qualifications)</a:t>
            </a:r>
          </a:p>
          <a:p>
            <a:r>
              <a:rPr lang="en-GB" b="1" dirty="0" smtClean="0">
                <a:solidFill>
                  <a:srgbClr val="006600"/>
                </a:solidFill>
              </a:rPr>
              <a:t>Budget</a:t>
            </a:r>
          </a:p>
          <a:p>
            <a:pPr lvl="1">
              <a:buFont typeface="Wingdings" panose="05000000000000000000" pitchFamily="2" charset="2"/>
              <a:buChar char="§"/>
            </a:pPr>
            <a:r>
              <a:rPr lang="en-GB" dirty="0" smtClean="0"/>
              <a:t>Project costs and usually consists of a spreadsheet or table with budget broken down as line items/budget lines and a budget justification that explains various expenses</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18</a:t>
            </a:fld>
            <a:endParaRPr lang="zh-TW" altLang="en-US"/>
          </a:p>
        </p:txBody>
      </p:sp>
    </p:spTree>
    <p:extLst>
      <p:ext uri="{BB962C8B-B14F-4D97-AF65-F5344CB8AC3E}">
        <p14:creationId xmlns:p14="http://schemas.microsoft.com/office/powerpoint/2010/main" val="878819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6" name="Rectangle 5"/>
          <p:cNvSpPr/>
          <p:nvPr/>
        </p:nvSpPr>
        <p:spPr>
          <a:xfrm>
            <a:off x="0" y="-97971"/>
            <a:ext cx="12192000" cy="6955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Content Placeholder 8"/>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t="3544" b="3657"/>
          <a:stretch/>
        </p:blipFill>
        <p:spPr>
          <a:xfrm>
            <a:off x="1632857" y="500742"/>
            <a:ext cx="9141905" cy="6362720"/>
          </a:xfrm>
          <a:prstGeom prst="rect">
            <a:avLst/>
          </a:prstGeom>
        </p:spPr>
      </p:pic>
      <p:sp>
        <p:nvSpPr>
          <p:cNvPr id="10" name="TextBox 9"/>
          <p:cNvSpPr txBox="1"/>
          <p:nvPr/>
        </p:nvSpPr>
        <p:spPr>
          <a:xfrm>
            <a:off x="1920414" y="188641"/>
            <a:ext cx="3132856" cy="461665"/>
          </a:xfrm>
          <a:prstGeom prst="rect">
            <a:avLst/>
          </a:prstGeom>
          <a:solidFill>
            <a:schemeClr val="accent1">
              <a:lumMod val="40000"/>
              <a:lumOff val="60000"/>
            </a:schemeClr>
          </a:solidFill>
        </p:spPr>
        <p:txBody>
          <a:bodyPr wrap="square" rtlCol="0">
            <a:spAutoFit/>
          </a:bodyPr>
          <a:lstStyle/>
          <a:p>
            <a:r>
              <a:rPr lang="en-GB" sz="2400" dirty="0"/>
              <a:t>Example of budget</a:t>
            </a: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19</a:t>
            </a:fld>
            <a:endParaRPr lang="zh-TW" altLang="en-US"/>
          </a:p>
        </p:txBody>
      </p:sp>
    </p:spTree>
    <p:extLst>
      <p:ext uri="{BB962C8B-B14F-4D97-AF65-F5344CB8AC3E}">
        <p14:creationId xmlns:p14="http://schemas.microsoft.com/office/powerpoint/2010/main" val="2191231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smtClean="0"/>
              <a:t>Proposal development</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Key points</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b="1" dirty="0" smtClean="0">
                <a:solidFill>
                  <a:srgbClr val="006600"/>
                </a:solidFill>
              </a:rPr>
              <a:t>Start early </a:t>
            </a:r>
            <a:r>
              <a:rPr lang="en-GB" dirty="0" smtClean="0"/>
              <a:t>and make sure you send it before the deadline</a:t>
            </a:r>
          </a:p>
          <a:p>
            <a:r>
              <a:rPr lang="en-GB" b="1" dirty="0" smtClean="0">
                <a:solidFill>
                  <a:srgbClr val="006600"/>
                </a:solidFill>
              </a:rPr>
              <a:t>Follow instructions </a:t>
            </a:r>
            <a:r>
              <a:rPr lang="en-GB" dirty="0" smtClean="0"/>
              <a:t>carefully, be sure to answer all questions </a:t>
            </a:r>
          </a:p>
          <a:p>
            <a:r>
              <a:rPr lang="en-GB" b="1" dirty="0" smtClean="0">
                <a:solidFill>
                  <a:srgbClr val="006600"/>
                </a:solidFill>
              </a:rPr>
              <a:t>Your proposal  </a:t>
            </a:r>
          </a:p>
          <a:p>
            <a:pPr lvl="1">
              <a:buFont typeface="Wingdings" panose="05000000000000000000" pitchFamily="2" charset="2"/>
              <a:buChar char="§"/>
            </a:pPr>
            <a:r>
              <a:rPr lang="en-GB" dirty="0" smtClean="0"/>
              <a:t>Should be clear, accurate, concise and correct</a:t>
            </a:r>
            <a:endParaRPr lang="en-GB" dirty="0"/>
          </a:p>
          <a:p>
            <a:pPr lvl="1">
              <a:buFont typeface="Wingdings" panose="05000000000000000000" pitchFamily="2" charset="2"/>
              <a:buChar char="§"/>
            </a:pPr>
            <a:r>
              <a:rPr lang="en-GB" dirty="0" smtClean="0"/>
              <a:t>avoid jargons, acronyms, wordiness</a:t>
            </a:r>
          </a:p>
          <a:p>
            <a:r>
              <a:rPr lang="en-GB" b="1" dirty="0" smtClean="0">
                <a:solidFill>
                  <a:srgbClr val="006600"/>
                </a:solidFill>
              </a:rPr>
              <a:t>Organise your proposal </a:t>
            </a:r>
            <a:r>
              <a:rPr lang="en-GB" dirty="0" smtClean="0"/>
              <a:t>to ensure that you include all important elements</a:t>
            </a:r>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20</a:t>
            </a:fld>
            <a:endParaRPr lang="zh-TW" altLang="en-US"/>
          </a:p>
        </p:txBody>
      </p:sp>
    </p:spTree>
    <p:extLst>
      <p:ext uri="{BB962C8B-B14F-4D97-AF65-F5344CB8AC3E}">
        <p14:creationId xmlns:p14="http://schemas.microsoft.com/office/powerpoint/2010/main" val="31900050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14031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991" y="3522519"/>
            <a:ext cx="12223733" cy="3335482"/>
          </a:xfrm>
          <a:prstGeom prst="rect">
            <a:avLst/>
          </a:prstGeom>
        </p:spPr>
      </p:pic>
      <p:sp>
        <p:nvSpPr>
          <p:cNvPr id="5123" name="Rectangle 14"/>
          <p:cNvSpPr>
            <a:spLocks noGrp="1" noChangeArrowheads="1"/>
          </p:cNvSpPr>
          <p:nvPr>
            <p:ph type="title"/>
          </p:nvPr>
        </p:nvSpPr>
        <p:spPr/>
        <p:txBody>
          <a:bodyPr/>
          <a:lstStyle/>
          <a:p>
            <a:r>
              <a:rPr lang="en-US" dirty="0" smtClean="0">
                <a:solidFill>
                  <a:srgbClr val="006600"/>
                </a:solidFill>
              </a:rPr>
              <a:t>Introduction</a:t>
            </a:r>
          </a:p>
        </p:txBody>
      </p:sp>
      <p:sp>
        <p:nvSpPr>
          <p:cNvPr id="5124" name="Rectangle 15"/>
          <p:cNvSpPr>
            <a:spLocks noGrp="1" noChangeArrowheads="1"/>
          </p:cNvSpPr>
          <p:nvPr>
            <p:ph idx="1"/>
          </p:nvPr>
        </p:nvSpPr>
        <p:spPr/>
        <p:txBody>
          <a:bodyPr>
            <a:normAutofit/>
          </a:bodyPr>
          <a:lstStyle/>
          <a:p>
            <a:pPr marL="0" indent="0">
              <a:buNone/>
            </a:pPr>
            <a:r>
              <a:rPr lang="en-US" b="1" dirty="0" smtClean="0">
                <a:solidFill>
                  <a:srgbClr val="006600"/>
                </a:solidFill>
              </a:rPr>
              <a:t>Aim:</a:t>
            </a:r>
          </a:p>
          <a:p>
            <a:r>
              <a:rPr lang="en-US" b="1" dirty="0">
                <a:solidFill>
                  <a:srgbClr val="006600"/>
                </a:solidFill>
              </a:rPr>
              <a:t>To support </a:t>
            </a:r>
            <a:r>
              <a:rPr lang="en-US" dirty="0" smtClean="0"/>
              <a:t>trainers and key </a:t>
            </a:r>
            <a:r>
              <a:rPr lang="en-GB" dirty="0" smtClean="0"/>
              <a:t>organisations in writing proposals </a:t>
            </a:r>
            <a:r>
              <a:rPr lang="en-US" dirty="0" smtClean="0"/>
              <a:t>and seeking funding for further capacity building and training </a:t>
            </a:r>
            <a:r>
              <a:rPr lang="en-GB" dirty="0" smtClean="0"/>
              <a:t>programmes</a:t>
            </a:r>
          </a:p>
          <a:p>
            <a:r>
              <a:rPr lang="en-US" b="1" dirty="0">
                <a:solidFill>
                  <a:srgbClr val="006600"/>
                </a:solidFill>
              </a:rPr>
              <a:t>To provide general tips </a:t>
            </a:r>
            <a:r>
              <a:rPr lang="en-US" dirty="0" smtClean="0"/>
              <a:t>in seeking grants and proposal writing</a:t>
            </a:r>
          </a:p>
          <a:p>
            <a:endParaRPr lang="en-US" dirty="0" smtClean="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3</a:t>
            </a:fld>
            <a:endParaRPr lang="zh-TW" altLang="en-US"/>
          </a:p>
        </p:txBody>
      </p:sp>
    </p:spTree>
    <p:extLst>
      <p:ext uri="{BB962C8B-B14F-4D97-AF65-F5344CB8AC3E}">
        <p14:creationId xmlns:p14="http://schemas.microsoft.com/office/powerpoint/2010/main" val="1326852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Management process</a:t>
            </a:r>
            <a:endParaRPr lang="en-GB" dirty="0">
              <a:solidFill>
                <a:srgbClr val="006600"/>
              </a:solidFill>
            </a:endParaRPr>
          </a:p>
        </p:txBody>
      </p:sp>
      <p:sp>
        <p:nvSpPr>
          <p:cNvPr id="5" name="TextBox 4"/>
          <p:cNvSpPr txBox="1"/>
          <p:nvPr/>
        </p:nvSpPr>
        <p:spPr>
          <a:xfrm>
            <a:off x="2547585" y="2217393"/>
            <a:ext cx="1904493" cy="646331"/>
          </a:xfrm>
          <a:prstGeom prst="rect">
            <a:avLst/>
          </a:prstGeom>
          <a:solidFill>
            <a:schemeClr val="accent1">
              <a:lumMod val="40000"/>
              <a:lumOff val="60000"/>
            </a:schemeClr>
          </a:solidFill>
          <a:ln w="19050">
            <a:noFill/>
          </a:ln>
        </p:spPr>
        <p:txBody>
          <a:bodyPr wrap="square" rtlCol="0">
            <a:spAutoFit/>
          </a:bodyPr>
          <a:lstStyle/>
          <a:p>
            <a:r>
              <a:rPr lang="en-GB" dirty="0"/>
              <a:t>Identify potential donors/grants</a:t>
            </a:r>
          </a:p>
        </p:txBody>
      </p:sp>
      <p:sp>
        <p:nvSpPr>
          <p:cNvPr id="7" name="TextBox 6"/>
          <p:cNvSpPr txBox="1"/>
          <p:nvPr/>
        </p:nvSpPr>
        <p:spPr>
          <a:xfrm>
            <a:off x="2517087" y="4007402"/>
            <a:ext cx="1934992" cy="646331"/>
          </a:xfrm>
          <a:prstGeom prst="rect">
            <a:avLst/>
          </a:prstGeom>
          <a:solidFill>
            <a:schemeClr val="accent1">
              <a:lumMod val="40000"/>
              <a:lumOff val="60000"/>
            </a:schemeClr>
          </a:solidFill>
          <a:ln w="19050">
            <a:noFill/>
          </a:ln>
        </p:spPr>
        <p:txBody>
          <a:bodyPr wrap="square" rtlCol="0">
            <a:spAutoFit/>
          </a:bodyPr>
          <a:lstStyle/>
          <a:p>
            <a:r>
              <a:rPr lang="en-GB" dirty="0" smtClean="0"/>
              <a:t>Develop/</a:t>
            </a:r>
            <a:r>
              <a:rPr lang="en-GB" dirty="0" smtClean="0">
                <a:solidFill>
                  <a:srgbClr val="FF0000"/>
                </a:solidFill>
              </a:rPr>
              <a:t>improve</a:t>
            </a:r>
            <a:r>
              <a:rPr lang="en-GB" dirty="0" smtClean="0"/>
              <a:t> </a:t>
            </a:r>
            <a:r>
              <a:rPr lang="en-GB" dirty="0"/>
              <a:t>proposal</a:t>
            </a:r>
          </a:p>
        </p:txBody>
      </p:sp>
      <p:sp>
        <p:nvSpPr>
          <p:cNvPr id="8" name="TextBox 7"/>
          <p:cNvSpPr txBox="1"/>
          <p:nvPr/>
        </p:nvSpPr>
        <p:spPr>
          <a:xfrm>
            <a:off x="2576052" y="5969355"/>
            <a:ext cx="1876026" cy="646331"/>
          </a:xfrm>
          <a:prstGeom prst="rect">
            <a:avLst/>
          </a:prstGeom>
          <a:solidFill>
            <a:schemeClr val="accent1">
              <a:lumMod val="40000"/>
              <a:lumOff val="60000"/>
            </a:schemeClr>
          </a:solidFill>
          <a:ln w="19050">
            <a:noFill/>
          </a:ln>
        </p:spPr>
        <p:txBody>
          <a:bodyPr wrap="square" rtlCol="0">
            <a:spAutoFit/>
          </a:bodyPr>
          <a:lstStyle/>
          <a:p>
            <a:r>
              <a:rPr lang="en-GB" dirty="0" smtClean="0"/>
              <a:t>(</a:t>
            </a:r>
            <a:r>
              <a:rPr lang="en-GB" dirty="0" smtClean="0">
                <a:solidFill>
                  <a:srgbClr val="FF0000"/>
                </a:solidFill>
              </a:rPr>
              <a:t>Re-)</a:t>
            </a:r>
            <a:r>
              <a:rPr lang="en-GB" dirty="0" smtClean="0"/>
              <a:t>submission </a:t>
            </a:r>
            <a:r>
              <a:rPr lang="en-GB" dirty="0"/>
              <a:t>of proposal</a:t>
            </a:r>
          </a:p>
        </p:txBody>
      </p:sp>
      <p:sp>
        <p:nvSpPr>
          <p:cNvPr id="9" name="TextBox 8"/>
          <p:cNvSpPr txBox="1"/>
          <p:nvPr/>
        </p:nvSpPr>
        <p:spPr>
          <a:xfrm>
            <a:off x="6192957" y="4802063"/>
            <a:ext cx="1584176" cy="923330"/>
          </a:xfrm>
          <a:prstGeom prst="rect">
            <a:avLst/>
          </a:prstGeom>
          <a:solidFill>
            <a:schemeClr val="accent1">
              <a:lumMod val="40000"/>
              <a:lumOff val="60000"/>
            </a:schemeClr>
          </a:solidFill>
          <a:ln w="19050">
            <a:noFill/>
          </a:ln>
        </p:spPr>
        <p:txBody>
          <a:bodyPr wrap="square" rtlCol="0">
            <a:spAutoFit/>
          </a:bodyPr>
          <a:lstStyle/>
          <a:p>
            <a:r>
              <a:rPr lang="en-GB" dirty="0"/>
              <a:t>Manage fund </a:t>
            </a:r>
            <a:r>
              <a:rPr lang="en-GB" dirty="0" smtClean="0"/>
              <a:t>and </a:t>
            </a:r>
            <a:r>
              <a:rPr lang="en-GB" dirty="0"/>
              <a:t>carry out activities</a:t>
            </a:r>
          </a:p>
        </p:txBody>
      </p:sp>
      <p:sp>
        <p:nvSpPr>
          <p:cNvPr id="10" name="TextBox 9"/>
          <p:cNvSpPr txBox="1"/>
          <p:nvPr/>
        </p:nvSpPr>
        <p:spPr>
          <a:xfrm>
            <a:off x="6228224" y="3180723"/>
            <a:ext cx="1224136" cy="646331"/>
          </a:xfrm>
          <a:prstGeom prst="rect">
            <a:avLst/>
          </a:prstGeom>
          <a:solidFill>
            <a:schemeClr val="accent1">
              <a:lumMod val="40000"/>
              <a:lumOff val="60000"/>
            </a:schemeClr>
          </a:solidFill>
          <a:ln w="19050">
            <a:noFill/>
          </a:ln>
        </p:spPr>
        <p:txBody>
          <a:bodyPr wrap="square" rtlCol="0">
            <a:spAutoFit/>
          </a:bodyPr>
          <a:lstStyle/>
          <a:p>
            <a:r>
              <a:rPr lang="en-GB" dirty="0"/>
              <a:t>Report to donors</a:t>
            </a:r>
          </a:p>
        </p:txBody>
      </p:sp>
      <p:sp>
        <p:nvSpPr>
          <p:cNvPr id="11" name="TextBox 10"/>
          <p:cNvSpPr txBox="1"/>
          <p:nvPr/>
        </p:nvSpPr>
        <p:spPr>
          <a:xfrm>
            <a:off x="4815838" y="6154020"/>
            <a:ext cx="909067" cy="369332"/>
          </a:xfrm>
          <a:prstGeom prst="rect">
            <a:avLst/>
          </a:prstGeom>
          <a:noFill/>
          <a:ln w="28575">
            <a:solidFill>
              <a:srgbClr val="FF0000"/>
            </a:solidFill>
          </a:ln>
        </p:spPr>
        <p:txBody>
          <a:bodyPr wrap="square" rtlCol="0">
            <a:spAutoFit/>
          </a:bodyPr>
          <a:lstStyle/>
          <a:p>
            <a:r>
              <a:rPr lang="en-GB" dirty="0"/>
              <a:t>Accept</a:t>
            </a:r>
          </a:p>
        </p:txBody>
      </p:sp>
      <p:sp>
        <p:nvSpPr>
          <p:cNvPr id="12" name="TextBox 11"/>
          <p:cNvSpPr txBox="1"/>
          <p:nvPr/>
        </p:nvSpPr>
        <p:spPr>
          <a:xfrm>
            <a:off x="831656" y="5887007"/>
            <a:ext cx="1359720" cy="369332"/>
          </a:xfrm>
          <a:prstGeom prst="rect">
            <a:avLst/>
          </a:prstGeom>
          <a:noFill/>
          <a:ln w="28575">
            <a:solidFill>
              <a:srgbClr val="FF0000"/>
            </a:solidFill>
          </a:ln>
        </p:spPr>
        <p:txBody>
          <a:bodyPr wrap="square" rtlCol="0">
            <a:spAutoFit/>
          </a:bodyPr>
          <a:lstStyle/>
          <a:p>
            <a:r>
              <a:rPr lang="en-GB" dirty="0"/>
              <a:t>Reject</a:t>
            </a:r>
          </a:p>
        </p:txBody>
      </p:sp>
      <p:cxnSp>
        <p:nvCxnSpPr>
          <p:cNvPr id="18" name="Straight Arrow Connector 17"/>
          <p:cNvCxnSpPr/>
          <p:nvPr/>
        </p:nvCxnSpPr>
        <p:spPr>
          <a:xfrm>
            <a:off x="3447427" y="4653733"/>
            <a:ext cx="0" cy="13156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3"/>
          </p:cNvCxnSpPr>
          <p:nvPr/>
        </p:nvCxnSpPr>
        <p:spPr>
          <a:xfrm flipV="1">
            <a:off x="4452078" y="5481495"/>
            <a:ext cx="1740880" cy="8110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9" idx="0"/>
          </p:cNvCxnSpPr>
          <p:nvPr/>
        </p:nvCxnSpPr>
        <p:spPr>
          <a:xfrm flipV="1">
            <a:off x="6985045" y="3859071"/>
            <a:ext cx="0" cy="9429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8" idx="1"/>
          </p:cNvCxnSpPr>
          <p:nvPr/>
        </p:nvCxnSpPr>
        <p:spPr>
          <a:xfrm rot="10800000">
            <a:off x="2304528" y="2540563"/>
            <a:ext cx="271524" cy="3751959"/>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endCxn id="5" idx="1"/>
          </p:cNvCxnSpPr>
          <p:nvPr/>
        </p:nvCxnSpPr>
        <p:spPr>
          <a:xfrm>
            <a:off x="2340348" y="2540558"/>
            <a:ext cx="207237" cy="1"/>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447427" y="2851918"/>
            <a:ext cx="14492" cy="11672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F683FC37-21A4-4DC8-A2E1-F50B525F9E8E}" type="slidenum">
              <a:rPr lang="zh-TW" altLang="en-US" smtClean="0"/>
              <a:t>4</a:t>
            </a:fld>
            <a:endParaRPr lang="zh-TW" altLang="en-US"/>
          </a:p>
        </p:txBody>
      </p:sp>
    </p:spTree>
    <p:extLst>
      <p:ext uri="{BB962C8B-B14F-4D97-AF65-F5344CB8AC3E}">
        <p14:creationId xmlns:p14="http://schemas.microsoft.com/office/powerpoint/2010/main" val="1498299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Identify potential donors</a:t>
            </a:r>
            <a:endParaRPr lang="en-GB" dirty="0">
              <a:solidFill>
                <a:srgbClr val="006600"/>
              </a:solidFill>
            </a:endParaRPr>
          </a:p>
        </p:txBody>
      </p:sp>
      <p:sp>
        <p:nvSpPr>
          <p:cNvPr id="3" name="Content Placeholder 2"/>
          <p:cNvSpPr>
            <a:spLocks noGrp="1"/>
          </p:cNvSpPr>
          <p:nvPr>
            <p:ph idx="1"/>
          </p:nvPr>
        </p:nvSpPr>
        <p:spPr>
          <a:xfrm>
            <a:off x="343348" y="2220517"/>
            <a:ext cx="11505304" cy="4300204"/>
          </a:xfrm>
        </p:spPr>
        <p:txBody>
          <a:bodyPr>
            <a:normAutofit/>
          </a:bodyPr>
          <a:lstStyle/>
          <a:p>
            <a:r>
              <a:rPr lang="en-GB" sz="2400" dirty="0"/>
              <a:t>Research potential donors, especially those with mission and programmes in line </a:t>
            </a:r>
            <a:r>
              <a:rPr lang="en-GB" sz="2400" dirty="0" smtClean="0"/>
              <a:t>with your activities</a:t>
            </a:r>
          </a:p>
          <a:p>
            <a:pPr lvl="1">
              <a:buFont typeface="Wingdings" panose="05000000000000000000" pitchFamily="2" charset="2"/>
              <a:buChar char="§"/>
            </a:pPr>
            <a:r>
              <a:rPr lang="en-GB" dirty="0" smtClean="0"/>
              <a:t>Existing donors</a:t>
            </a:r>
          </a:p>
          <a:p>
            <a:pPr lvl="1">
              <a:buFont typeface="Wingdings" panose="05000000000000000000" pitchFamily="2" charset="2"/>
              <a:buChar char="§"/>
            </a:pPr>
            <a:r>
              <a:rPr lang="en-GB" dirty="0" smtClean="0"/>
              <a:t>Trustees</a:t>
            </a:r>
          </a:p>
          <a:p>
            <a:pPr lvl="1">
              <a:buFont typeface="Wingdings" panose="05000000000000000000" pitchFamily="2" charset="2"/>
              <a:buChar char="§"/>
            </a:pPr>
            <a:r>
              <a:rPr lang="en-GB" dirty="0" smtClean="0"/>
              <a:t>Internet</a:t>
            </a:r>
          </a:p>
          <a:p>
            <a:pPr lvl="1">
              <a:buFont typeface="Wingdings" panose="05000000000000000000" pitchFamily="2" charset="2"/>
              <a:buChar char="§"/>
            </a:pPr>
            <a:r>
              <a:rPr lang="en-GB" dirty="0" smtClean="0"/>
              <a:t>Partnering organisations</a:t>
            </a:r>
          </a:p>
          <a:p>
            <a:pPr lvl="1">
              <a:buFont typeface="Wingdings" panose="05000000000000000000" pitchFamily="2" charset="2"/>
              <a:buChar char="§"/>
            </a:pPr>
            <a:r>
              <a:rPr lang="en-GB" dirty="0" smtClean="0"/>
              <a:t>Friends or relatives</a:t>
            </a:r>
            <a:endParaRPr lang="en-GB" dirty="0"/>
          </a:p>
          <a:p>
            <a:r>
              <a:rPr lang="en-GB" sz="2400" dirty="0"/>
              <a:t>Always good to start with your existing donors as you have already built a relationship</a:t>
            </a:r>
            <a:r>
              <a:rPr lang="en-GB" sz="2400" dirty="0">
                <a:solidFill>
                  <a:srgbClr val="FF0000"/>
                </a:solidFill>
              </a:rPr>
              <a:t> </a:t>
            </a:r>
            <a:r>
              <a:rPr lang="en-GB" sz="2400" dirty="0"/>
              <a:t>with them</a:t>
            </a:r>
          </a:p>
          <a:p>
            <a:r>
              <a:rPr lang="en-GB" sz="2400" dirty="0"/>
              <a:t>Check if they have new programmes that fit into your organisation’s mission and </a:t>
            </a:r>
            <a:r>
              <a:rPr lang="en-GB" sz="2400" dirty="0" smtClean="0"/>
              <a:t>goal</a:t>
            </a:r>
            <a:endParaRPr lang="en-GB" sz="24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5</a:t>
            </a:fld>
            <a:endParaRPr lang="zh-TW" altLang="en-US"/>
          </a:p>
        </p:txBody>
      </p:sp>
    </p:spTree>
    <p:extLst>
      <p:ext uri="{BB962C8B-B14F-4D97-AF65-F5344CB8AC3E}">
        <p14:creationId xmlns:p14="http://schemas.microsoft.com/office/powerpoint/2010/main" val="1180492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Potential funding sources (1/2)</a:t>
            </a:r>
            <a:endParaRPr lang="en-GB" dirty="0"/>
          </a:p>
        </p:txBody>
      </p:sp>
      <p:sp>
        <p:nvSpPr>
          <p:cNvPr id="3" name="Content Placeholder 2"/>
          <p:cNvSpPr>
            <a:spLocks noGrp="1"/>
          </p:cNvSpPr>
          <p:nvPr>
            <p:ph idx="1"/>
          </p:nvPr>
        </p:nvSpPr>
        <p:spPr/>
        <p:txBody>
          <a:bodyPr>
            <a:normAutofit/>
          </a:bodyPr>
          <a:lstStyle/>
          <a:p>
            <a:r>
              <a:rPr lang="en-GB" b="1" dirty="0" smtClean="0">
                <a:solidFill>
                  <a:srgbClr val="006600"/>
                </a:solidFill>
              </a:rPr>
              <a:t>EU member </a:t>
            </a:r>
            <a:r>
              <a:rPr lang="en-GB" b="1" dirty="0">
                <a:solidFill>
                  <a:srgbClr val="006600"/>
                </a:solidFill>
              </a:rPr>
              <a:t>s</a:t>
            </a:r>
            <a:r>
              <a:rPr lang="en-GB" b="1" dirty="0" smtClean="0">
                <a:solidFill>
                  <a:srgbClr val="006600"/>
                </a:solidFill>
              </a:rPr>
              <a:t>tates </a:t>
            </a:r>
          </a:p>
          <a:p>
            <a:pPr lvl="1"/>
            <a:r>
              <a:rPr lang="en-GB" sz="2600" dirty="0"/>
              <a:t>Provide technical assistance, capacity building, facilitation </a:t>
            </a:r>
          </a:p>
          <a:p>
            <a:r>
              <a:rPr lang="en-GB" b="1" dirty="0" smtClean="0">
                <a:solidFill>
                  <a:srgbClr val="006600"/>
                </a:solidFill>
              </a:rPr>
              <a:t>The EU Delegation in your country</a:t>
            </a:r>
          </a:p>
          <a:p>
            <a:pPr lvl="1"/>
            <a:r>
              <a:rPr lang="en-GB" sz="2600" dirty="0" smtClean="0"/>
              <a:t>May </a:t>
            </a:r>
            <a:r>
              <a:rPr lang="en-GB" sz="2600" dirty="0"/>
              <a:t>have funding available (some calls for proposals by the EU are managed by them) or know of potential funding sources</a:t>
            </a:r>
          </a:p>
          <a:p>
            <a:r>
              <a:rPr lang="en-GB" dirty="0" smtClean="0"/>
              <a:t> </a:t>
            </a:r>
            <a:r>
              <a:rPr lang="en-GB" b="1" dirty="0" smtClean="0">
                <a:solidFill>
                  <a:srgbClr val="006600"/>
                </a:solidFill>
              </a:rPr>
              <a:t>EFI FLEGT Facility</a:t>
            </a:r>
          </a:p>
          <a:p>
            <a:pPr lvl="1"/>
            <a:r>
              <a:rPr lang="en-GB" sz="2600" dirty="0"/>
              <a:t>Provides expertise to partner countries, the EU and EU member states</a:t>
            </a:r>
          </a:p>
          <a:p>
            <a:pPr lvl="1"/>
            <a:r>
              <a:rPr lang="en-GB" sz="2600" dirty="0"/>
              <a:t>EFI Asia: EU FLEGT regional support programme in Asia</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6</a:t>
            </a:fld>
            <a:endParaRPr lang="zh-TW" altLang="en-US"/>
          </a:p>
        </p:txBody>
      </p:sp>
    </p:spTree>
    <p:extLst>
      <p:ext uri="{BB962C8B-B14F-4D97-AF65-F5344CB8AC3E}">
        <p14:creationId xmlns:p14="http://schemas.microsoft.com/office/powerpoint/2010/main" val="1860597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Potential funding sources </a:t>
            </a:r>
            <a:r>
              <a:rPr lang="en-GB" dirty="0" smtClean="0">
                <a:solidFill>
                  <a:srgbClr val="006600"/>
                </a:solidFill>
              </a:rPr>
              <a:t>(2/2</a:t>
            </a:r>
            <a:r>
              <a:rPr lang="en-GB" dirty="0">
                <a:solidFill>
                  <a:srgbClr val="006600"/>
                </a:solidFill>
              </a:rPr>
              <a:t>)</a:t>
            </a:r>
            <a:endParaRPr lang="en-GB" dirty="0"/>
          </a:p>
        </p:txBody>
      </p:sp>
      <p:sp>
        <p:nvSpPr>
          <p:cNvPr id="3" name="Content Placeholder 2"/>
          <p:cNvSpPr>
            <a:spLocks noGrp="1"/>
          </p:cNvSpPr>
          <p:nvPr>
            <p:ph idx="1"/>
          </p:nvPr>
        </p:nvSpPr>
        <p:spPr/>
        <p:txBody>
          <a:bodyPr>
            <a:normAutofit/>
          </a:bodyPr>
          <a:lstStyle/>
          <a:p>
            <a:r>
              <a:rPr lang="en-GB" b="1" dirty="0" smtClean="0">
                <a:solidFill>
                  <a:srgbClr val="006600"/>
                </a:solidFill>
              </a:rPr>
              <a:t>EU FAO FLEGT Programme </a:t>
            </a:r>
          </a:p>
          <a:p>
            <a:pPr lvl="1"/>
            <a:r>
              <a:rPr lang="en-US" altLang="fr-FR" dirty="0" smtClean="0"/>
              <a:t>Project support in eligible VPA and non-VPA countries:  assist</a:t>
            </a:r>
            <a:r>
              <a:rPr lang="en-US" altLang="fr-FR" dirty="0"/>
              <a:t> </a:t>
            </a:r>
            <a:r>
              <a:rPr lang="en-US" altLang="fr-FR" dirty="0" smtClean="0"/>
              <a:t>local stakeholder groups in developing countries to put EU FLEGT Action Plan into practice</a:t>
            </a:r>
          </a:p>
          <a:p>
            <a:pPr lvl="1"/>
            <a:r>
              <a:rPr lang="en-US" altLang="fr-FR" dirty="0" smtClean="0"/>
              <a:t>Information services: </a:t>
            </a:r>
            <a:r>
              <a:rPr lang="en-US" altLang="fr-FR" dirty="0"/>
              <a:t>increase the availability of FLEGT-related information and knowledge and experiences among local stakeholder </a:t>
            </a:r>
            <a:r>
              <a:rPr lang="en-US" altLang="fr-FR" dirty="0" smtClean="0"/>
              <a:t>groups</a:t>
            </a:r>
          </a:p>
          <a:p>
            <a:pPr lvl="1"/>
            <a:r>
              <a:rPr lang="en-US" altLang="fr-FR" dirty="0" smtClean="0"/>
              <a:t>Provide direct assistance and calls for proposals (governments, NGOs and private sector eligible)</a:t>
            </a:r>
            <a:endParaRPr lang="en-GB" altLang="fr-FR" dirty="0" smtClean="0"/>
          </a:p>
          <a:p>
            <a:pPr lvl="1"/>
            <a:r>
              <a:rPr lang="en-GB" altLang="fr-FR" dirty="0" smtClean="0"/>
              <a:t>For </a:t>
            </a:r>
            <a:r>
              <a:rPr lang="en-GB" altLang="fr-FR" dirty="0"/>
              <a:t>further information: </a:t>
            </a:r>
            <a:r>
              <a:rPr lang="en-GB" altLang="fr-FR" dirty="0">
                <a:hlinkClick r:id="rId3"/>
              </a:rPr>
              <a:t>http://www.fao.org/forestry/eu-flegt/en</a:t>
            </a:r>
            <a:r>
              <a:rPr lang="en-GB" altLang="fr-FR" dirty="0" smtClean="0">
                <a:hlinkClick r:id="rId3"/>
              </a:rPr>
              <a:t>/</a:t>
            </a:r>
            <a:r>
              <a:rPr lang="en-GB" altLang="fr-FR" dirty="0" smtClean="0"/>
              <a:t> </a:t>
            </a:r>
            <a:endParaRPr lang="en-US" altLang="fr-FR"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7</a:t>
            </a:fld>
            <a:endParaRPr lang="zh-TW" altLang="en-US"/>
          </a:p>
        </p:txBody>
      </p:sp>
    </p:spTree>
    <p:extLst>
      <p:ext uri="{BB962C8B-B14F-4D97-AF65-F5344CB8AC3E}">
        <p14:creationId xmlns:p14="http://schemas.microsoft.com/office/powerpoint/2010/main" val="2789136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Proposal writing (1/2)</a:t>
            </a:r>
            <a:endParaRPr lang="en-GB" dirty="0">
              <a:solidFill>
                <a:srgbClr val="006600"/>
              </a:solidFill>
            </a:endParaRPr>
          </a:p>
        </p:txBody>
      </p:sp>
      <p:sp>
        <p:nvSpPr>
          <p:cNvPr id="3" name="Content Placeholder 2"/>
          <p:cNvSpPr>
            <a:spLocks noGrp="1"/>
          </p:cNvSpPr>
          <p:nvPr>
            <p:ph idx="1"/>
          </p:nvPr>
        </p:nvSpPr>
        <p:spPr>
          <a:xfrm>
            <a:off x="343348" y="2206624"/>
            <a:ext cx="10515600" cy="4503457"/>
          </a:xfrm>
        </p:spPr>
        <p:txBody>
          <a:bodyPr>
            <a:normAutofit lnSpcReduction="10000"/>
          </a:bodyPr>
          <a:lstStyle/>
          <a:p>
            <a:r>
              <a:rPr lang="en-GB" dirty="0" smtClean="0"/>
              <a:t>Some practical guidelines</a:t>
            </a:r>
          </a:p>
          <a:p>
            <a:pPr lvl="1">
              <a:buFont typeface="Wingdings" panose="05000000000000000000" pitchFamily="2" charset="2"/>
              <a:buChar char="§"/>
            </a:pPr>
            <a:r>
              <a:rPr lang="en-GB" sz="2500" b="1" dirty="0" smtClean="0">
                <a:solidFill>
                  <a:srgbClr val="006600"/>
                </a:solidFill>
              </a:rPr>
              <a:t>Start early: </a:t>
            </a:r>
            <a:r>
              <a:rPr lang="en-GB" sz="2500" dirty="0" smtClean="0"/>
              <a:t>you may need more time than you thought</a:t>
            </a:r>
          </a:p>
          <a:p>
            <a:pPr lvl="1">
              <a:buFont typeface="Wingdings" panose="05000000000000000000" pitchFamily="2" charset="2"/>
              <a:buChar char="§"/>
            </a:pPr>
            <a:r>
              <a:rPr lang="en-GB" sz="2500" b="1" dirty="0" smtClean="0">
                <a:solidFill>
                  <a:srgbClr val="006600"/>
                </a:solidFill>
              </a:rPr>
              <a:t>Read the instructions carefully: </a:t>
            </a:r>
            <a:r>
              <a:rPr lang="en-GB" sz="2500" dirty="0" smtClean="0"/>
              <a:t>you will need to include all required information or follow the designated format </a:t>
            </a:r>
          </a:p>
          <a:p>
            <a:pPr lvl="1">
              <a:buFont typeface="Wingdings" panose="05000000000000000000" pitchFamily="2" charset="2"/>
              <a:buChar char="§"/>
            </a:pPr>
            <a:r>
              <a:rPr lang="en-GB" sz="2500" b="1" dirty="0" smtClean="0">
                <a:solidFill>
                  <a:srgbClr val="006600"/>
                </a:solidFill>
              </a:rPr>
              <a:t>Plan the project and structure </a:t>
            </a:r>
            <a:r>
              <a:rPr lang="en-GB" sz="2500" dirty="0" smtClean="0"/>
              <a:t>of the proposal accordingly: consider sections such as introduction, experience, methodology, project timeline, deliverables, budget</a:t>
            </a:r>
            <a:endParaRPr lang="en-GB" sz="2500" strike="sngStrike" dirty="0" smtClean="0">
              <a:solidFill>
                <a:srgbClr val="FF0000"/>
              </a:solidFill>
            </a:endParaRPr>
          </a:p>
          <a:p>
            <a:pPr lvl="1">
              <a:buFont typeface="Wingdings" panose="05000000000000000000" pitchFamily="2" charset="2"/>
              <a:buChar char="§"/>
            </a:pPr>
            <a:r>
              <a:rPr lang="en-GB" sz="2500" b="1" dirty="0">
                <a:solidFill>
                  <a:srgbClr val="006600"/>
                </a:solidFill>
              </a:rPr>
              <a:t>Re-read your proposal </a:t>
            </a:r>
            <a:r>
              <a:rPr lang="en-GB" sz="2500" dirty="0"/>
              <a:t>after you have finished the </a:t>
            </a:r>
            <a:r>
              <a:rPr lang="en-GB" sz="2500" dirty="0" smtClean="0"/>
              <a:t>draft: </a:t>
            </a:r>
            <a:r>
              <a:rPr lang="en-GB" sz="2500" dirty="0"/>
              <a:t>you are likely to spot mistakes or come up with new ideas that enhance your </a:t>
            </a:r>
            <a:r>
              <a:rPr lang="en-GB" sz="2500" dirty="0" smtClean="0"/>
              <a:t>proposal</a:t>
            </a:r>
          </a:p>
          <a:p>
            <a:pPr lvl="1">
              <a:buFont typeface="Wingdings" panose="05000000000000000000" pitchFamily="2" charset="2"/>
              <a:buChar char="§"/>
            </a:pPr>
            <a:r>
              <a:rPr lang="en-GB" sz="2500" b="1" dirty="0" smtClean="0">
                <a:solidFill>
                  <a:srgbClr val="006600"/>
                </a:solidFill>
              </a:rPr>
              <a:t>Have another person review it</a:t>
            </a:r>
          </a:p>
          <a:p>
            <a:pPr lvl="1">
              <a:buFont typeface="Wingdings" panose="05000000000000000000" pitchFamily="2" charset="2"/>
              <a:buChar char="§"/>
            </a:pPr>
            <a:r>
              <a:rPr lang="en-GB" sz="2500" b="1" dirty="0" smtClean="0">
                <a:solidFill>
                  <a:srgbClr val="006600"/>
                </a:solidFill>
              </a:rPr>
              <a:t>Send it before the deadline </a:t>
            </a:r>
            <a:r>
              <a:rPr lang="en-GB" sz="2500" dirty="0" smtClean="0"/>
              <a:t>and to the right person/address: be aware of the time difference if the donor organisation is located in another country</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8</a:t>
            </a:fld>
            <a:endParaRPr lang="zh-TW" altLang="en-US"/>
          </a:p>
        </p:txBody>
      </p:sp>
    </p:spTree>
    <p:extLst>
      <p:ext uri="{BB962C8B-B14F-4D97-AF65-F5344CB8AC3E}">
        <p14:creationId xmlns:p14="http://schemas.microsoft.com/office/powerpoint/2010/main" val="2247304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620052" cy="1325563"/>
          </a:xfrm>
        </p:spPr>
        <p:txBody>
          <a:bodyPr/>
          <a:lstStyle/>
          <a:p>
            <a:r>
              <a:rPr lang="en-GB" dirty="0" smtClean="0">
                <a:solidFill>
                  <a:srgbClr val="006600"/>
                </a:solidFill>
              </a:rPr>
              <a:t>Proposal writing (2/2)</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smtClean="0"/>
              <a:t>Some </a:t>
            </a:r>
            <a:r>
              <a:rPr lang="en-GB" dirty="0"/>
              <a:t>w</a:t>
            </a:r>
            <a:r>
              <a:rPr lang="en-GB" dirty="0" smtClean="0"/>
              <a:t>riting tips:</a:t>
            </a:r>
          </a:p>
          <a:p>
            <a:pPr lvl="1">
              <a:buFont typeface="Wingdings" panose="05000000000000000000" pitchFamily="2" charset="2"/>
              <a:buChar char="§"/>
            </a:pPr>
            <a:r>
              <a:rPr lang="en-GB" b="1" dirty="0" smtClean="0">
                <a:solidFill>
                  <a:srgbClr val="006600"/>
                </a:solidFill>
              </a:rPr>
              <a:t>Be clear, specific and accurate: </a:t>
            </a:r>
            <a:r>
              <a:rPr lang="en-US" dirty="0" smtClean="0"/>
              <a:t>use precise exact words, which provide </a:t>
            </a:r>
            <a:r>
              <a:rPr lang="en-US" dirty="0"/>
              <a:t>enough details and avoid </a:t>
            </a:r>
            <a:r>
              <a:rPr lang="en-US" dirty="0" smtClean="0"/>
              <a:t>ambiguity </a:t>
            </a:r>
          </a:p>
          <a:p>
            <a:pPr lvl="1">
              <a:buFont typeface="Wingdings" panose="05000000000000000000" pitchFamily="2" charset="2"/>
              <a:buChar char="§"/>
            </a:pPr>
            <a:r>
              <a:rPr lang="en-GB" b="1" dirty="0">
                <a:solidFill>
                  <a:srgbClr val="006600"/>
                </a:solidFill>
              </a:rPr>
              <a:t>Be concise: </a:t>
            </a:r>
            <a:r>
              <a:rPr lang="en-US" dirty="0"/>
              <a:t>use simple, short sentences, which are </a:t>
            </a:r>
            <a:r>
              <a:rPr lang="en-GB" dirty="0"/>
              <a:t>brief and direct to the point</a:t>
            </a:r>
          </a:p>
          <a:p>
            <a:pPr lvl="1">
              <a:buFont typeface="Wingdings" panose="05000000000000000000" pitchFamily="2" charset="2"/>
              <a:buChar char="§"/>
            </a:pPr>
            <a:r>
              <a:rPr lang="en-US" b="1" dirty="0" smtClean="0">
                <a:solidFill>
                  <a:srgbClr val="006600"/>
                </a:solidFill>
              </a:rPr>
              <a:t>Avoid jargon</a:t>
            </a:r>
            <a:r>
              <a:rPr lang="en-US" b="1" dirty="0">
                <a:solidFill>
                  <a:srgbClr val="006600"/>
                </a:solidFill>
              </a:rPr>
              <a:t>:</a:t>
            </a:r>
            <a:r>
              <a:rPr lang="en-US" dirty="0" smtClean="0"/>
              <a:t> </a:t>
            </a:r>
            <a:r>
              <a:rPr lang="en-US" dirty="0"/>
              <a:t>avoid using technical terms, abbreviations or acronyms that are understood only by a specific </a:t>
            </a:r>
            <a:r>
              <a:rPr lang="en-US" dirty="0" smtClean="0"/>
              <a:t>group</a:t>
            </a:r>
          </a:p>
          <a:p>
            <a:pPr lvl="1">
              <a:buFont typeface="Wingdings" panose="05000000000000000000" pitchFamily="2" charset="2"/>
              <a:buChar char="§"/>
            </a:pPr>
            <a:r>
              <a:rPr lang="en-GB" b="1" dirty="0" smtClean="0">
                <a:solidFill>
                  <a:srgbClr val="006600"/>
                </a:solidFill>
              </a:rPr>
              <a:t>Be consistent: </a:t>
            </a:r>
            <a:r>
              <a:rPr lang="en-GB" dirty="0" smtClean="0"/>
              <a:t>check use of terminology, include a list of abbreviations</a:t>
            </a:r>
            <a:endParaRPr lang="en-GB" dirty="0"/>
          </a:p>
          <a:p>
            <a:pPr lvl="1">
              <a:buFont typeface="Wingdings" panose="05000000000000000000" pitchFamily="2" charset="2"/>
              <a:buChar char="§"/>
            </a:pPr>
            <a:r>
              <a:rPr lang="en-GB" b="1" dirty="0" smtClean="0">
                <a:solidFill>
                  <a:srgbClr val="006600"/>
                </a:solidFill>
              </a:rPr>
              <a:t>Write correctly: </a:t>
            </a:r>
            <a:r>
              <a:rPr lang="en-GB" dirty="0"/>
              <a:t>use correct grammar, punctuation </a:t>
            </a:r>
            <a:r>
              <a:rPr lang="en-GB" dirty="0" err="1" smtClean="0"/>
              <a:t>etc</a:t>
            </a:r>
            <a:endParaRPr lang="en-GB" dirty="0"/>
          </a:p>
          <a:p>
            <a:pPr lvl="1">
              <a:buFont typeface="Wingdings" panose="05000000000000000000" pitchFamily="2" charset="2"/>
              <a:buChar char="§"/>
            </a:pPr>
            <a:r>
              <a:rPr lang="en-US" b="1" dirty="0" err="1">
                <a:solidFill>
                  <a:srgbClr val="006600"/>
                </a:solidFill>
              </a:rPr>
              <a:t>Organise</a:t>
            </a:r>
            <a:r>
              <a:rPr lang="en-US" b="1" dirty="0">
                <a:solidFill>
                  <a:srgbClr val="006600"/>
                </a:solidFill>
              </a:rPr>
              <a:t> your </a:t>
            </a:r>
            <a:r>
              <a:rPr lang="en-US" b="1" dirty="0" smtClean="0">
                <a:solidFill>
                  <a:srgbClr val="006600"/>
                </a:solidFill>
              </a:rPr>
              <a:t>writing: </a:t>
            </a:r>
            <a:r>
              <a:rPr lang="en-US" dirty="0"/>
              <a:t>use</a:t>
            </a:r>
            <a:r>
              <a:rPr lang="en-US" b="1" dirty="0">
                <a:solidFill>
                  <a:srgbClr val="006600"/>
                </a:solidFill>
              </a:rPr>
              <a:t> </a:t>
            </a:r>
            <a:r>
              <a:rPr lang="en-US" dirty="0"/>
              <a:t>headings and lists to </a:t>
            </a:r>
            <a:r>
              <a:rPr lang="en-US" dirty="0" err="1"/>
              <a:t>organise</a:t>
            </a:r>
            <a:r>
              <a:rPr lang="en-US" dirty="0"/>
              <a:t> your ideas</a:t>
            </a:r>
          </a:p>
          <a:p>
            <a:pPr lvl="1"/>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9</a:t>
            </a:fld>
            <a:endParaRPr lang="zh-TW" altLang="en-US"/>
          </a:p>
        </p:txBody>
      </p:sp>
    </p:spTree>
    <p:extLst>
      <p:ext uri="{BB962C8B-B14F-4D97-AF65-F5344CB8AC3E}">
        <p14:creationId xmlns:p14="http://schemas.microsoft.com/office/powerpoint/2010/main" val="3894001036"/>
      </p:ext>
    </p:extLst>
  </p:cSld>
  <p:clrMapOvr>
    <a:masterClrMapping/>
  </p:clrMapOvr>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01F5C0B3-8D34-4AEA-9B00-231EBE6542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1C0B6B9-8D27-4599-A5C9-743F9825D9FD}">
  <ds:schemaRefs>
    <ds:schemaRef ds:uri="http://purl.org/dc/dcmitype/"/>
    <ds:schemaRef ds:uri="http://schemas.microsoft.com/office/2006/documentManagement/types"/>
    <ds:schemaRef ds:uri="http://schemas.openxmlformats.org/package/2006/metadata/core-properties"/>
    <ds:schemaRef ds:uri="http://purl.org/dc/terms/"/>
    <ds:schemaRef ds:uri="http://purl.org/dc/elements/1.1/"/>
    <ds:schemaRef ds:uri="http://www.w3.org/XML/1998/namespace"/>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1475</Words>
  <Application>Microsoft Office PowerPoint</Application>
  <PresentationFormat>Benutzerdefiniert</PresentationFormat>
  <Paragraphs>157</Paragraphs>
  <Slides>21</Slides>
  <Notes>15</Notes>
  <HiddenSlides>0</HiddenSlides>
  <MMClips>0</MMClips>
  <ScaleCrop>false</ScaleCrop>
  <HeadingPairs>
    <vt:vector size="4" baseType="variant">
      <vt:variant>
        <vt:lpstr>Design</vt:lpstr>
      </vt:variant>
      <vt:variant>
        <vt:i4>3</vt:i4>
      </vt:variant>
      <vt:variant>
        <vt:lpstr>Folientitel</vt:lpstr>
      </vt:variant>
      <vt:variant>
        <vt:i4>21</vt:i4>
      </vt:variant>
    </vt:vector>
  </HeadingPairs>
  <TitlesOfParts>
    <vt:vector size="24" baseType="lpstr">
      <vt:lpstr>Office Theme</vt:lpstr>
      <vt:lpstr>1_Office Theme</vt:lpstr>
      <vt:lpstr>2_Office Theme</vt:lpstr>
      <vt:lpstr>Important: legal notice PLEASE READ</vt:lpstr>
      <vt:lpstr>EU Timber Regulation Training of Trainers</vt:lpstr>
      <vt:lpstr>Introduction</vt:lpstr>
      <vt:lpstr>Management process</vt:lpstr>
      <vt:lpstr>Identify potential donors</vt:lpstr>
      <vt:lpstr>Potential funding sources (1/2)</vt:lpstr>
      <vt:lpstr>Potential funding sources (2/2)</vt:lpstr>
      <vt:lpstr>Proposal writing (1/2)</vt:lpstr>
      <vt:lpstr>Proposal writing (2/2)</vt:lpstr>
      <vt:lpstr>Organising your proposal (1/8)</vt:lpstr>
      <vt:lpstr>Organising your proposal (2/8)</vt:lpstr>
      <vt:lpstr>Organising your proposal (3/8)</vt:lpstr>
      <vt:lpstr>Organising your proposal (4/8)</vt:lpstr>
      <vt:lpstr>Organising your proposal (5/8)</vt:lpstr>
      <vt:lpstr>Organising your proposal (6/8)</vt:lpstr>
      <vt:lpstr>Organising your proposal (7/8)</vt:lpstr>
      <vt:lpstr>PowerPoint-Präsentation</vt:lpstr>
      <vt:lpstr>Organising your proposal (8/8)</vt:lpstr>
      <vt:lpstr>PowerPoint-Präsentation</vt:lpstr>
      <vt:lpstr>Key points</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45</cp:revision>
  <dcterms:created xsi:type="dcterms:W3CDTF">2013-11-14T15:38:49Z</dcterms:created>
  <dcterms:modified xsi:type="dcterms:W3CDTF">2014-11-26T13:45:57Z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